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7" r:id="rId2"/>
    <p:sldId id="258" r:id="rId3"/>
    <p:sldId id="259" r:id="rId4"/>
    <p:sldId id="261" r:id="rId5"/>
    <p:sldId id="266" r:id="rId6"/>
    <p:sldId id="267" r:id="rId7"/>
    <p:sldId id="263" r:id="rId8"/>
    <p:sldId id="264" r:id="rId9"/>
    <p:sldId id="277" r:id="rId10"/>
    <p:sldId id="268" r:id="rId11"/>
    <p:sldId id="269" r:id="rId12"/>
    <p:sldId id="265" r:id="rId13"/>
    <p:sldId id="270" r:id="rId14"/>
    <p:sldId id="271" r:id="rId15"/>
    <p:sldId id="272" r:id="rId16"/>
    <p:sldId id="273" r:id="rId17"/>
    <p:sldId id="274" r:id="rId18"/>
    <p:sldId id="260" r:id="rId19"/>
    <p:sldId id="275" r:id="rId20"/>
    <p:sldId id="276"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E0CA6AEF-8DC1-4416-8F1A-79ED439E9927}" type="datetimeFigureOut">
              <a:rPr lang="en-US" smtClean="0"/>
              <a:pPr/>
              <a:t>3/12/2010</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80A26C2E-CB4F-4EAA-88FE-F9C5022BB753}" type="slidenum">
              <a:rPr lang="en-US" smtClean="0"/>
              <a:pPr/>
              <a:t>‹#›</a:t>
            </a:fld>
            <a:endParaRPr lang="en-US" dirty="0"/>
          </a:p>
        </p:txBody>
      </p:sp>
    </p:spTree>
  </p:cSld>
  <p:clrMapOvr>
    <a:masterClrMapping/>
  </p:clrMapOvr>
  <p:transition spd="med">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0CA6AEF-8DC1-4416-8F1A-79ED439E9927}" type="datetimeFigureOut">
              <a:rPr lang="en-US" smtClean="0"/>
              <a:pPr/>
              <a:t>3/12/2010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0A26C2E-CB4F-4EAA-88FE-F9C5022BB753}" type="slidenum">
              <a:rPr lang="en-US" smtClean="0"/>
              <a:pPr/>
              <a:t>‹#›</a:t>
            </a:fld>
            <a:endParaRPr lang="en-US" dirty="0"/>
          </a:p>
        </p:txBody>
      </p:sp>
    </p:spTree>
  </p:cSld>
  <p:clrMapOvr>
    <a:masterClrMapping/>
  </p:clrMapOvr>
  <p:transition spd="med">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0CA6AEF-8DC1-4416-8F1A-79ED439E9927}" type="datetimeFigureOut">
              <a:rPr lang="en-US" smtClean="0"/>
              <a:pPr/>
              <a:t>3/12/2010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0A26C2E-CB4F-4EAA-88FE-F9C5022BB753}" type="slidenum">
              <a:rPr lang="en-US" smtClean="0"/>
              <a:pPr/>
              <a:t>‹#›</a:t>
            </a:fld>
            <a:endParaRPr lang="en-US" dirty="0"/>
          </a:p>
        </p:txBody>
      </p:sp>
    </p:spTree>
  </p:cSld>
  <p:clrMapOvr>
    <a:masterClrMapping/>
  </p:clrMapOvr>
  <p:transition spd="med">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0CA6AEF-8DC1-4416-8F1A-79ED439E9927}" type="datetimeFigureOut">
              <a:rPr lang="en-US" smtClean="0"/>
              <a:pPr/>
              <a:t>3/12/2010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0A26C2E-CB4F-4EAA-88FE-F9C5022BB753}" type="slidenum">
              <a:rPr lang="en-US" smtClean="0"/>
              <a:pPr/>
              <a:t>‹#›</a:t>
            </a:fld>
            <a:endParaRPr lang="en-US" dirty="0"/>
          </a:p>
        </p:txBody>
      </p:sp>
    </p:spTree>
  </p:cSld>
  <p:clrMapOvr>
    <a:masterClrMapping/>
  </p:clrMapOvr>
  <p:transition spd="med">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0CA6AEF-8DC1-4416-8F1A-79ED439E9927}" type="datetimeFigureOut">
              <a:rPr lang="en-US" smtClean="0"/>
              <a:pPr/>
              <a:t>3/12/2010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0A26C2E-CB4F-4EAA-88FE-F9C5022BB753}" type="slidenum">
              <a:rPr lang="en-US" smtClean="0"/>
              <a:pPr/>
              <a:t>‹#›</a:t>
            </a:fld>
            <a:endParaRPr lang="en-US" dirty="0"/>
          </a:p>
        </p:txBody>
      </p:sp>
    </p:spTree>
  </p:cSld>
  <p:clrMapOvr>
    <a:masterClrMapping/>
  </p:clrMapOvr>
  <p:transition spd="med">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0CA6AEF-8DC1-4416-8F1A-79ED439E9927}" type="datetimeFigureOut">
              <a:rPr lang="en-US" smtClean="0"/>
              <a:pPr/>
              <a:t>3/12/2010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0A26C2E-CB4F-4EAA-88FE-F9C5022BB753}" type="slidenum">
              <a:rPr lang="en-US" smtClean="0"/>
              <a:pPr/>
              <a:t>‹#›</a:t>
            </a:fld>
            <a:endParaRPr lang="en-US" dirty="0"/>
          </a:p>
        </p:txBody>
      </p:sp>
    </p:spTree>
  </p:cSld>
  <p:clrMapOvr>
    <a:masterClrMapping/>
  </p:clrMapOvr>
  <p:transition spd="med">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0CA6AEF-8DC1-4416-8F1A-79ED439E9927}" type="datetimeFigureOut">
              <a:rPr lang="en-US" smtClean="0"/>
              <a:pPr/>
              <a:t>3/12/2010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0A26C2E-CB4F-4EAA-88FE-F9C5022BB753}" type="slidenum">
              <a:rPr lang="en-US" smtClean="0"/>
              <a:pPr/>
              <a:t>‹#›</a:t>
            </a:fld>
            <a:endParaRPr lang="en-US" dirty="0"/>
          </a:p>
        </p:txBody>
      </p:sp>
    </p:spTree>
  </p:cSld>
  <p:clrMapOvr>
    <a:masterClrMapping/>
  </p:clrMapOvr>
  <p:transition spd="med">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0CA6AEF-8DC1-4416-8F1A-79ED439E9927}" type="datetimeFigureOut">
              <a:rPr lang="en-US" smtClean="0"/>
              <a:pPr/>
              <a:t>3/12/2010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0A26C2E-CB4F-4EAA-88FE-F9C5022BB753}" type="slidenum">
              <a:rPr lang="en-US" smtClean="0"/>
              <a:pPr/>
              <a:t>‹#›</a:t>
            </a:fld>
            <a:endParaRPr lang="en-US" dirty="0"/>
          </a:p>
        </p:txBody>
      </p:sp>
    </p:spTree>
  </p:cSld>
  <p:clrMapOvr>
    <a:masterClrMapping/>
  </p:clrMapOvr>
  <p:transition spd="med">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CA6AEF-8DC1-4416-8F1A-79ED439E9927}" type="datetimeFigureOut">
              <a:rPr lang="en-US" smtClean="0"/>
              <a:pPr/>
              <a:t>3/12/2010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0A26C2E-CB4F-4EAA-88FE-F9C5022BB753}" type="slidenum">
              <a:rPr lang="en-US" smtClean="0"/>
              <a:pPr/>
              <a:t>‹#›</a:t>
            </a:fld>
            <a:endParaRPr lang="en-US" dirty="0"/>
          </a:p>
        </p:txBody>
      </p:sp>
    </p:spTree>
  </p:cSld>
  <p:clrMapOvr>
    <a:masterClrMapping/>
  </p:clrMapOvr>
  <p:transition spd="med">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0CA6AEF-8DC1-4416-8F1A-79ED439E9927}" type="datetimeFigureOut">
              <a:rPr lang="en-US" smtClean="0"/>
              <a:pPr/>
              <a:t>3/12/2010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0A26C2E-CB4F-4EAA-88FE-F9C5022BB753}" type="slidenum">
              <a:rPr lang="en-US" smtClean="0"/>
              <a:pPr/>
              <a:t>‹#›</a:t>
            </a:fld>
            <a:endParaRPr lang="en-US" dirty="0"/>
          </a:p>
        </p:txBody>
      </p:sp>
    </p:spTree>
  </p:cSld>
  <p:clrMapOvr>
    <a:masterClrMapping/>
  </p:clrMapOvr>
  <p:transition spd="med">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0CA6AEF-8DC1-4416-8F1A-79ED439E9927}" type="datetimeFigureOut">
              <a:rPr lang="en-US" smtClean="0"/>
              <a:pPr/>
              <a:t>3/12/2010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80A26C2E-CB4F-4EAA-88FE-F9C5022BB753}" type="slidenum">
              <a:rPr lang="en-US" smtClean="0"/>
              <a:pPr/>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transition spd="med">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0CA6AEF-8DC1-4416-8F1A-79ED439E9927}" type="datetimeFigureOut">
              <a:rPr lang="en-US" smtClean="0"/>
              <a:pPr/>
              <a:t>3/12/2010</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0A26C2E-CB4F-4EAA-88FE-F9C5022BB753}" type="slidenum">
              <a:rPr lang="en-US" smtClean="0"/>
              <a:pPr/>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spd="med">
    <p:wedge/>
  </p:transition>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6.xml"/><Relationship Id="rId1" Type="http://schemas.openxmlformats.org/officeDocument/2006/relationships/video" Target="file:///C:\Users\Scott%202\Downloads\Big%20Thinkers_%20Howard%20Gardner%20on%20Mult.mp4"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Psychology of Teaching and Learning</a:t>
            </a:r>
            <a:endParaRPr lang="en-US" dirty="0"/>
          </a:p>
        </p:txBody>
      </p:sp>
      <p:sp>
        <p:nvSpPr>
          <p:cNvPr id="5" name="Content Placeholder 4"/>
          <p:cNvSpPr>
            <a:spLocks noGrp="1"/>
          </p:cNvSpPr>
          <p:nvPr>
            <p:ph idx="1"/>
          </p:nvPr>
        </p:nvSpPr>
        <p:spPr/>
        <p:txBody>
          <a:bodyPr/>
          <a:lstStyle/>
          <a:p>
            <a:pPr algn="ctr"/>
            <a:endParaRPr lang="en-US" dirty="0" smtClean="0"/>
          </a:p>
          <a:p>
            <a:pPr algn="ctr">
              <a:buNone/>
            </a:pPr>
            <a:r>
              <a:rPr lang="en-US" sz="3200" dirty="0" smtClean="0"/>
              <a:t>Missouri Baptist University</a:t>
            </a:r>
          </a:p>
          <a:p>
            <a:pPr algn="ctr">
              <a:buNone/>
            </a:pPr>
            <a:endParaRPr lang="en-US" sz="3200" dirty="0" smtClean="0"/>
          </a:p>
          <a:p>
            <a:pPr algn="ctr">
              <a:buNone/>
            </a:pPr>
            <a:r>
              <a:rPr lang="en-US" sz="3200" dirty="0" smtClean="0"/>
              <a:t>Kristi Scott</a:t>
            </a:r>
          </a:p>
          <a:p>
            <a:pPr algn="ctr"/>
            <a:endParaRPr lang="en-US" sz="3200" dirty="0" smtClean="0"/>
          </a:p>
          <a:p>
            <a:pPr algn="ctr">
              <a:buNone/>
            </a:pPr>
            <a:r>
              <a:rPr lang="en-US" sz="3200" dirty="0" smtClean="0"/>
              <a:t>March 9, 2010</a:t>
            </a:r>
          </a:p>
          <a:p>
            <a:pPr algn="ctr">
              <a:buNone/>
            </a:pPr>
            <a:endParaRPr lang="en-US" dirty="0" smtClean="0"/>
          </a:p>
        </p:txBody>
      </p:sp>
      <p:pic>
        <p:nvPicPr>
          <p:cNvPr id="14339" name="Picture 3" descr="C:\Users\Scott 2\AppData\Local\Microsoft\Windows\Temporary Internet Files\Content.IE5\E1XIAFEQ\MCj04398190000[1].png"/>
          <p:cNvPicPr>
            <a:picLocks noChangeAspect="1" noChangeArrowheads="1"/>
          </p:cNvPicPr>
          <p:nvPr/>
        </p:nvPicPr>
        <p:blipFill>
          <a:blip r:embed="rId2" cstate="print"/>
          <a:srcRect/>
          <a:stretch>
            <a:fillRect/>
          </a:stretch>
        </p:blipFill>
        <p:spPr bwMode="auto">
          <a:xfrm>
            <a:off x="6629400" y="4343400"/>
            <a:ext cx="1752600" cy="1752600"/>
          </a:xfrm>
          <a:prstGeom prst="rect">
            <a:avLst/>
          </a:prstGeom>
          <a:noFill/>
        </p:spPr>
      </p:pic>
      <p:pic>
        <p:nvPicPr>
          <p:cNvPr id="14340" name="Picture 4" descr="C:\Users\Scott 2\AppData\Local\Microsoft\Windows\Temporary Internet Files\Content.IE5\1QO7X57U\MCj04123960000[1].wmf"/>
          <p:cNvPicPr>
            <a:picLocks noChangeAspect="1" noChangeArrowheads="1"/>
          </p:cNvPicPr>
          <p:nvPr/>
        </p:nvPicPr>
        <p:blipFill>
          <a:blip r:embed="rId3" cstate="print"/>
          <a:srcRect/>
          <a:stretch>
            <a:fillRect/>
          </a:stretch>
        </p:blipFill>
        <p:spPr bwMode="auto">
          <a:xfrm>
            <a:off x="609600" y="3657600"/>
            <a:ext cx="1676400" cy="1436455"/>
          </a:xfrm>
          <a:prstGeom prst="rect">
            <a:avLst/>
          </a:prstGeom>
          <a:noFill/>
        </p:spPr>
      </p:pic>
    </p:spTree>
  </p:cSld>
  <p:clrMapOvr>
    <a:masterClrMapping/>
  </p:clrMapOvr>
  <p:transition spd="med">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Multiple Intelligences Implications</a:t>
            </a:r>
            <a:endParaRPr lang="en-US" dirty="0"/>
          </a:p>
        </p:txBody>
      </p:sp>
      <p:sp>
        <p:nvSpPr>
          <p:cNvPr id="3" name="Content Placeholder 2"/>
          <p:cNvSpPr>
            <a:spLocks noGrp="1"/>
          </p:cNvSpPr>
          <p:nvPr>
            <p:ph idx="1"/>
          </p:nvPr>
        </p:nvSpPr>
        <p:spPr/>
        <p:txBody>
          <a:bodyPr/>
          <a:lstStyle/>
          <a:p>
            <a:pPr>
              <a:buNone/>
            </a:pPr>
            <a:r>
              <a:rPr lang="en-US" dirty="0" smtClean="0"/>
              <a:t>Linguistic Intelligence</a:t>
            </a:r>
          </a:p>
          <a:p>
            <a:r>
              <a:rPr lang="en-US" dirty="0" smtClean="0"/>
              <a:t>Write a sequel to a story</a:t>
            </a:r>
          </a:p>
          <a:p>
            <a:r>
              <a:rPr lang="en-US" dirty="0" smtClean="0"/>
              <a:t>Use cooperative learning techniques and get involved in group activities.</a:t>
            </a:r>
          </a:p>
          <a:p>
            <a:r>
              <a:rPr lang="en-US" dirty="0" smtClean="0"/>
              <a:t>Make a speech on a relevant topic</a:t>
            </a:r>
          </a:p>
          <a:p>
            <a:r>
              <a:rPr lang="en-US" dirty="0" smtClean="0"/>
              <a:t>Keep  a log or journal about daily experiences</a:t>
            </a:r>
          </a:p>
          <a:p>
            <a:r>
              <a:rPr lang="en-US" dirty="0" smtClean="0"/>
              <a:t>Read and write poetry</a:t>
            </a:r>
            <a:endParaRPr lang="en-US" dirty="0"/>
          </a:p>
        </p:txBody>
      </p:sp>
      <p:pic>
        <p:nvPicPr>
          <p:cNvPr id="11266" name="Picture 2" descr="C:\Users\Scott 2\AppData\Local\Microsoft\Windows\Temporary Internet Files\Content.IE5\1QO7X57U\MCj02810870000[1].wmf"/>
          <p:cNvPicPr>
            <a:picLocks noChangeAspect="1" noChangeArrowheads="1"/>
          </p:cNvPicPr>
          <p:nvPr/>
        </p:nvPicPr>
        <p:blipFill>
          <a:blip r:embed="rId2" cstate="print"/>
          <a:srcRect/>
          <a:stretch>
            <a:fillRect/>
          </a:stretch>
        </p:blipFill>
        <p:spPr bwMode="auto">
          <a:xfrm>
            <a:off x="7467600" y="4724400"/>
            <a:ext cx="990600" cy="1767522"/>
          </a:xfrm>
          <a:prstGeom prst="rect">
            <a:avLst/>
          </a:prstGeom>
          <a:noFill/>
        </p:spPr>
      </p:pic>
    </p:spTree>
  </p:cSld>
  <p:clrMapOvr>
    <a:masterClrMapping/>
  </p:clrMapOvr>
  <p:transition spd="med">
    <p:wedg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Multiple Intelligences Implications</a:t>
            </a:r>
            <a:endParaRPr lang="en-US" dirty="0"/>
          </a:p>
        </p:txBody>
      </p:sp>
      <p:sp>
        <p:nvSpPr>
          <p:cNvPr id="3" name="Content Placeholder 2"/>
          <p:cNvSpPr>
            <a:spLocks noGrp="1"/>
          </p:cNvSpPr>
          <p:nvPr>
            <p:ph idx="1"/>
          </p:nvPr>
        </p:nvSpPr>
        <p:spPr/>
        <p:txBody>
          <a:bodyPr/>
          <a:lstStyle/>
          <a:p>
            <a:pPr>
              <a:buNone/>
            </a:pPr>
            <a:r>
              <a:rPr lang="en-US" dirty="0" smtClean="0"/>
              <a:t>Logical-Mathematical</a:t>
            </a:r>
          </a:p>
          <a:p>
            <a:r>
              <a:rPr lang="en-US" dirty="0" smtClean="0"/>
              <a:t>Create a detailed outline on a subject they are studying</a:t>
            </a:r>
          </a:p>
          <a:p>
            <a:r>
              <a:rPr lang="en-US" dirty="0" smtClean="0"/>
              <a:t>Compare and contrast objects –physical things or concepts—mental things</a:t>
            </a:r>
          </a:p>
          <a:p>
            <a:r>
              <a:rPr lang="en-US" dirty="0" smtClean="0"/>
              <a:t>Construct a logical argument for some process or idea</a:t>
            </a:r>
          </a:p>
          <a:p>
            <a:r>
              <a:rPr lang="en-US" dirty="0" smtClean="0"/>
              <a:t>Participate in an empirical study based on the scientific method</a:t>
            </a:r>
          </a:p>
          <a:p>
            <a:r>
              <a:rPr lang="en-US" dirty="0" smtClean="0"/>
              <a:t>Analyze a series of events or phenomena for underlying patterns</a:t>
            </a:r>
            <a:endParaRPr lang="en-US" dirty="0"/>
          </a:p>
        </p:txBody>
      </p:sp>
      <p:pic>
        <p:nvPicPr>
          <p:cNvPr id="2050" name="Picture 2" descr="C:\Users\Scott 2\AppData\Local\Microsoft\Windows\Temporary Internet Files\Content.IE5\1QO7X57U\MCj01875870000[1].wmf"/>
          <p:cNvPicPr>
            <a:picLocks noChangeAspect="1" noChangeArrowheads="1"/>
          </p:cNvPicPr>
          <p:nvPr/>
        </p:nvPicPr>
        <p:blipFill>
          <a:blip r:embed="rId2" cstate="print"/>
          <a:srcRect/>
          <a:stretch>
            <a:fillRect/>
          </a:stretch>
        </p:blipFill>
        <p:spPr bwMode="auto">
          <a:xfrm>
            <a:off x="7315200" y="4572000"/>
            <a:ext cx="1473140" cy="1733550"/>
          </a:xfrm>
          <a:prstGeom prst="rect">
            <a:avLst/>
          </a:prstGeom>
          <a:noFill/>
        </p:spPr>
      </p:pic>
    </p:spTree>
  </p:cSld>
  <p:clrMapOvr>
    <a:masterClrMapping/>
  </p:clrMapOvr>
  <p:transition spd="med">
    <p:wedg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Multiple Intelligences Implications</a:t>
            </a:r>
            <a:endParaRPr lang="en-US" dirty="0"/>
          </a:p>
        </p:txBody>
      </p:sp>
      <p:sp>
        <p:nvSpPr>
          <p:cNvPr id="3" name="Content Placeholder 2"/>
          <p:cNvSpPr>
            <a:spLocks noGrp="1"/>
          </p:cNvSpPr>
          <p:nvPr>
            <p:ph idx="1"/>
          </p:nvPr>
        </p:nvSpPr>
        <p:spPr/>
        <p:txBody>
          <a:bodyPr>
            <a:normAutofit/>
          </a:bodyPr>
          <a:lstStyle/>
          <a:p>
            <a:pPr>
              <a:buNone/>
            </a:pPr>
            <a:r>
              <a:rPr lang="en-US" dirty="0" smtClean="0"/>
              <a:t>Visual-Spatial</a:t>
            </a:r>
          </a:p>
          <a:p>
            <a:r>
              <a:rPr lang="en-US" dirty="0" smtClean="0"/>
              <a:t>Design a building</a:t>
            </a:r>
          </a:p>
          <a:p>
            <a:r>
              <a:rPr lang="en-US" dirty="0" smtClean="0"/>
              <a:t>Study a picture and then list objects  in the picture without reference to it</a:t>
            </a:r>
          </a:p>
          <a:p>
            <a:r>
              <a:rPr lang="en-US" dirty="0" smtClean="0"/>
              <a:t>Study a picture and then describe what lies just outside the scope of the picture</a:t>
            </a:r>
          </a:p>
          <a:p>
            <a:r>
              <a:rPr lang="en-US" dirty="0" smtClean="0"/>
              <a:t>Develop  a mind-map for a given area of study</a:t>
            </a:r>
          </a:p>
          <a:p>
            <a:r>
              <a:rPr lang="en-US" dirty="0" smtClean="0"/>
              <a:t>Develop a highly visual presentation for a given area of study</a:t>
            </a:r>
          </a:p>
          <a:p>
            <a:endParaRPr lang="en-US" dirty="0" smtClean="0"/>
          </a:p>
          <a:p>
            <a:pPr>
              <a:buNone/>
            </a:pPr>
            <a:endParaRPr lang="en-US" dirty="0" smtClean="0"/>
          </a:p>
          <a:p>
            <a:pPr>
              <a:buNone/>
            </a:pPr>
            <a:endParaRPr lang="en-US" dirty="0" smtClean="0"/>
          </a:p>
        </p:txBody>
      </p:sp>
      <p:pic>
        <p:nvPicPr>
          <p:cNvPr id="10242" name="Picture 2" descr="C:\Users\Scott 2\AppData\Local\Microsoft\Windows\Temporary Internet Files\Content.IE5\OKFI1DE2\MCj04370950000[1].png"/>
          <p:cNvPicPr>
            <a:picLocks noChangeAspect="1" noChangeArrowheads="1"/>
          </p:cNvPicPr>
          <p:nvPr/>
        </p:nvPicPr>
        <p:blipFill>
          <a:blip r:embed="rId2" cstate="print"/>
          <a:srcRect/>
          <a:stretch>
            <a:fillRect/>
          </a:stretch>
        </p:blipFill>
        <p:spPr bwMode="auto">
          <a:xfrm>
            <a:off x="7086600" y="5410200"/>
            <a:ext cx="1295400" cy="1295400"/>
          </a:xfrm>
          <a:prstGeom prst="rect">
            <a:avLst/>
          </a:prstGeom>
          <a:noFill/>
        </p:spPr>
      </p:pic>
    </p:spTree>
  </p:cSld>
  <p:clrMapOvr>
    <a:masterClrMapping/>
  </p:clrMapOvr>
  <p:transition spd="med">
    <p:wedg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Multiple Intelligences Implications</a:t>
            </a:r>
            <a:endParaRPr lang="en-US" dirty="0"/>
          </a:p>
        </p:txBody>
      </p:sp>
      <p:sp>
        <p:nvSpPr>
          <p:cNvPr id="3" name="Content Placeholder 2"/>
          <p:cNvSpPr>
            <a:spLocks noGrp="1"/>
          </p:cNvSpPr>
          <p:nvPr>
            <p:ph idx="1"/>
          </p:nvPr>
        </p:nvSpPr>
        <p:spPr/>
        <p:txBody>
          <a:bodyPr/>
          <a:lstStyle/>
          <a:p>
            <a:pPr>
              <a:buNone/>
            </a:pPr>
            <a:r>
              <a:rPr lang="en-US" dirty="0" smtClean="0"/>
              <a:t>Bodily-Kinesthetic</a:t>
            </a:r>
          </a:p>
          <a:p>
            <a:r>
              <a:rPr lang="en-US" dirty="0" smtClean="0"/>
              <a:t>Physically build something</a:t>
            </a:r>
          </a:p>
          <a:p>
            <a:r>
              <a:rPr lang="en-US" dirty="0" smtClean="0"/>
              <a:t>Get involved in  a sport that teaches, such as Karate</a:t>
            </a:r>
          </a:p>
          <a:p>
            <a:r>
              <a:rPr lang="en-US" dirty="0" smtClean="0"/>
              <a:t>Act out scientific processes, such as planetary rotation</a:t>
            </a:r>
          </a:p>
          <a:p>
            <a:r>
              <a:rPr lang="en-US" dirty="0" smtClean="0"/>
              <a:t>Learn to play physical games that are popular in other cultures</a:t>
            </a:r>
          </a:p>
          <a:p>
            <a:r>
              <a:rPr lang="en-US" dirty="0" smtClean="0"/>
              <a:t>Teach someone how to use a physical device</a:t>
            </a:r>
            <a:endParaRPr lang="en-US" dirty="0"/>
          </a:p>
        </p:txBody>
      </p:sp>
      <p:pic>
        <p:nvPicPr>
          <p:cNvPr id="9218" name="Picture 2" descr="C:\Users\Scott 2\AppData\Local\Microsoft\Windows\Temporary Internet Files\Content.IE5\OKFI1DE2\MCDD01732_0000[1].wmf"/>
          <p:cNvPicPr>
            <a:picLocks noChangeAspect="1" noChangeArrowheads="1"/>
          </p:cNvPicPr>
          <p:nvPr/>
        </p:nvPicPr>
        <p:blipFill>
          <a:blip r:embed="rId2" cstate="print"/>
          <a:srcRect/>
          <a:stretch>
            <a:fillRect/>
          </a:stretch>
        </p:blipFill>
        <p:spPr bwMode="auto">
          <a:xfrm>
            <a:off x="7620000" y="4267200"/>
            <a:ext cx="609600" cy="2167466"/>
          </a:xfrm>
          <a:prstGeom prst="rect">
            <a:avLst/>
          </a:prstGeom>
          <a:noFill/>
        </p:spPr>
      </p:pic>
    </p:spTree>
  </p:cSld>
  <p:clrMapOvr>
    <a:masterClrMapping/>
  </p:clrMapOvr>
  <p:transition spd="med">
    <p:wedg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Multiple Intelligences Implications</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Musical-Rhythmic</a:t>
            </a:r>
          </a:p>
          <a:p>
            <a:r>
              <a:rPr lang="en-US" dirty="0" smtClean="0"/>
              <a:t>Listen to different types of music to prepare for an activity, such as relaxing music before a test</a:t>
            </a:r>
          </a:p>
          <a:p>
            <a:r>
              <a:rPr lang="en-US" dirty="0" smtClean="0"/>
              <a:t>Create a tune about a given area of study</a:t>
            </a:r>
          </a:p>
          <a:p>
            <a:r>
              <a:rPr lang="en-US" dirty="0" smtClean="0"/>
              <a:t>Analyze how different people speak, such as inflections or pitches</a:t>
            </a:r>
          </a:p>
          <a:p>
            <a:r>
              <a:rPr lang="en-US" dirty="0" smtClean="0"/>
              <a:t>Listen to various sounds from nature in an attempt to discern patterns and rhymes, such as bird songs</a:t>
            </a:r>
          </a:p>
          <a:p>
            <a:r>
              <a:rPr lang="en-US" dirty="0" smtClean="0"/>
              <a:t>Listen to a famous piece of music and describe it’s mood</a:t>
            </a:r>
          </a:p>
          <a:p>
            <a:pPr>
              <a:buNone/>
            </a:pPr>
            <a:endParaRPr lang="en-US" dirty="0"/>
          </a:p>
        </p:txBody>
      </p:sp>
      <p:pic>
        <p:nvPicPr>
          <p:cNvPr id="6146" name="Picture 2" descr="C:\Users\Scott 2\AppData\Local\Microsoft\Windows\Temporary Internet Files\Content.IE5\E1XIAFEQ\MCj04417980000[1].png"/>
          <p:cNvPicPr>
            <a:picLocks noChangeAspect="1" noChangeArrowheads="1"/>
          </p:cNvPicPr>
          <p:nvPr/>
        </p:nvPicPr>
        <p:blipFill>
          <a:blip r:embed="rId2" cstate="print"/>
          <a:srcRect/>
          <a:stretch>
            <a:fillRect/>
          </a:stretch>
        </p:blipFill>
        <p:spPr bwMode="auto">
          <a:xfrm>
            <a:off x="7239000" y="5410200"/>
            <a:ext cx="1676400" cy="1676400"/>
          </a:xfrm>
          <a:prstGeom prst="rect">
            <a:avLst/>
          </a:prstGeom>
          <a:noFill/>
        </p:spPr>
      </p:pic>
    </p:spTree>
  </p:cSld>
  <p:clrMapOvr>
    <a:masterClrMapping/>
  </p:clrMapOvr>
  <p:transition spd="med">
    <p:wedg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Multiple Intelligences Implications</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Interpersonal</a:t>
            </a:r>
          </a:p>
          <a:p>
            <a:r>
              <a:rPr lang="en-US" dirty="0" smtClean="0"/>
              <a:t>Utilize cooperative learning techniques for covering subject matter</a:t>
            </a:r>
          </a:p>
          <a:p>
            <a:r>
              <a:rPr lang="en-US" dirty="0" smtClean="0"/>
              <a:t>Conduct interviews to gather information on a given area of study</a:t>
            </a:r>
          </a:p>
          <a:p>
            <a:r>
              <a:rPr lang="en-US" dirty="0" smtClean="0"/>
              <a:t>Teach someone how to do/understand something in a given area of study</a:t>
            </a:r>
          </a:p>
          <a:p>
            <a:r>
              <a:rPr lang="en-US" dirty="0" smtClean="0"/>
              <a:t>Role-play a famous character to gain understanding about the character</a:t>
            </a:r>
          </a:p>
          <a:p>
            <a:r>
              <a:rPr lang="en-US" dirty="0" smtClean="0"/>
              <a:t>Work on an important issue to the community</a:t>
            </a:r>
            <a:endParaRPr lang="en-US" dirty="0"/>
          </a:p>
        </p:txBody>
      </p:sp>
      <p:pic>
        <p:nvPicPr>
          <p:cNvPr id="3074" name="Picture 2" descr="C:\Users\Scott 2\AppData\Local\Microsoft\Windows\Temporary Internet Files\Content.IE5\OKFI1DE2\MCBD07228_0000[1].wmf"/>
          <p:cNvPicPr>
            <a:picLocks noChangeAspect="1" noChangeArrowheads="1"/>
          </p:cNvPicPr>
          <p:nvPr/>
        </p:nvPicPr>
        <p:blipFill>
          <a:blip r:embed="rId2" cstate="print"/>
          <a:srcRect/>
          <a:stretch>
            <a:fillRect/>
          </a:stretch>
        </p:blipFill>
        <p:spPr bwMode="auto">
          <a:xfrm>
            <a:off x="7467600" y="5181600"/>
            <a:ext cx="1431420" cy="1312863"/>
          </a:xfrm>
          <a:prstGeom prst="rect">
            <a:avLst/>
          </a:prstGeom>
          <a:noFill/>
        </p:spPr>
      </p:pic>
    </p:spTree>
  </p:cSld>
  <p:clrMapOvr>
    <a:masterClrMapping/>
  </p:clrMapOvr>
  <p:transition spd="med">
    <p:wedg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Multiple Intelligences Implications</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Intrapersonal</a:t>
            </a:r>
          </a:p>
          <a:p>
            <a:r>
              <a:rPr lang="en-US" dirty="0" smtClean="0"/>
              <a:t>Imagine having a dialog with a famous figure, historical or otherwise</a:t>
            </a:r>
          </a:p>
          <a:p>
            <a:r>
              <a:rPr lang="en-US" dirty="0" smtClean="0"/>
              <a:t>Keep a diary/journal about what you learn each day and what it means to you</a:t>
            </a:r>
          </a:p>
          <a:p>
            <a:r>
              <a:rPr lang="en-US" dirty="0" smtClean="0"/>
              <a:t>Keep track of his/her moods and feelings when working in a given area of study</a:t>
            </a:r>
          </a:p>
          <a:p>
            <a:r>
              <a:rPr lang="en-US" dirty="0" smtClean="0"/>
              <a:t>Build a mind map of a given area of study</a:t>
            </a:r>
          </a:p>
          <a:p>
            <a:r>
              <a:rPr lang="en-US" dirty="0" smtClean="0"/>
              <a:t>Brainstorm on how his/her culture influences his/her thinking in a given area of study</a:t>
            </a:r>
            <a:endParaRPr lang="en-US" dirty="0"/>
          </a:p>
        </p:txBody>
      </p:sp>
      <p:pic>
        <p:nvPicPr>
          <p:cNvPr id="5122" name="Picture 2" descr="C:\Users\Scott 2\AppData\Local\Microsoft\Windows\Temporary Internet Files\Content.IE5\E1XIAFEQ\MCj04375610000[1].wmf"/>
          <p:cNvPicPr>
            <a:picLocks noChangeAspect="1" noChangeArrowheads="1"/>
          </p:cNvPicPr>
          <p:nvPr/>
        </p:nvPicPr>
        <p:blipFill>
          <a:blip r:embed="rId2" cstate="print"/>
          <a:srcRect/>
          <a:stretch>
            <a:fillRect/>
          </a:stretch>
        </p:blipFill>
        <p:spPr bwMode="auto">
          <a:xfrm>
            <a:off x="7086600" y="5562600"/>
            <a:ext cx="1787525" cy="1101725"/>
          </a:xfrm>
          <a:prstGeom prst="rect">
            <a:avLst/>
          </a:prstGeom>
          <a:noFill/>
        </p:spPr>
      </p:pic>
    </p:spTree>
  </p:cSld>
  <p:clrMapOvr>
    <a:masterClrMapping/>
  </p:clrMapOvr>
  <p:transition spd="med">
    <p:wedg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Multiple Intelligences Implications</a:t>
            </a:r>
            <a:endParaRPr lang="en-US" dirty="0"/>
          </a:p>
        </p:txBody>
      </p:sp>
      <p:sp>
        <p:nvSpPr>
          <p:cNvPr id="3" name="Content Placeholder 2"/>
          <p:cNvSpPr>
            <a:spLocks noGrp="1"/>
          </p:cNvSpPr>
          <p:nvPr>
            <p:ph idx="1"/>
          </p:nvPr>
        </p:nvSpPr>
        <p:spPr/>
        <p:txBody>
          <a:bodyPr/>
          <a:lstStyle/>
          <a:p>
            <a:pPr>
              <a:buNone/>
            </a:pPr>
            <a:r>
              <a:rPr lang="en-US" dirty="0" smtClean="0"/>
              <a:t>Naturalistic</a:t>
            </a:r>
          </a:p>
          <a:p>
            <a:r>
              <a:rPr lang="en-US" dirty="0" smtClean="0"/>
              <a:t>Field trips</a:t>
            </a:r>
          </a:p>
          <a:p>
            <a:r>
              <a:rPr lang="en-US" dirty="0" smtClean="0"/>
              <a:t>Categorizing/interacting with something natural, such as bugs or rocks</a:t>
            </a:r>
          </a:p>
          <a:p>
            <a:r>
              <a:rPr lang="en-US" dirty="0" smtClean="0"/>
              <a:t>Observe animal behavior</a:t>
            </a:r>
          </a:p>
          <a:p>
            <a:r>
              <a:rPr lang="en-US" dirty="0" smtClean="0"/>
              <a:t>Manipulate  outdoor  equipment</a:t>
            </a:r>
          </a:p>
          <a:p>
            <a:r>
              <a:rPr lang="en-US" dirty="0" smtClean="0"/>
              <a:t>Design experiments</a:t>
            </a:r>
          </a:p>
          <a:p>
            <a:endParaRPr lang="en-US" dirty="0"/>
          </a:p>
        </p:txBody>
      </p:sp>
      <p:pic>
        <p:nvPicPr>
          <p:cNvPr id="4098" name="Picture 2" descr="C:\Users\Scott 2\AppData\Local\Microsoft\Windows\Temporary Internet Files\Content.IE5\OKFI1DE2\MCj04382150000[1].wmf"/>
          <p:cNvPicPr>
            <a:picLocks noChangeAspect="1" noChangeArrowheads="1"/>
          </p:cNvPicPr>
          <p:nvPr/>
        </p:nvPicPr>
        <p:blipFill>
          <a:blip r:embed="rId2" cstate="print"/>
          <a:srcRect/>
          <a:stretch>
            <a:fillRect/>
          </a:stretch>
        </p:blipFill>
        <p:spPr bwMode="auto">
          <a:xfrm>
            <a:off x="6781800" y="4800600"/>
            <a:ext cx="1962150" cy="1482725"/>
          </a:xfrm>
          <a:prstGeom prst="rect">
            <a:avLst/>
          </a:prstGeom>
          <a:noFill/>
        </p:spPr>
      </p:pic>
    </p:spTree>
  </p:cSld>
  <p:clrMapOvr>
    <a:masterClrMapping/>
  </p:clrMapOvr>
  <p:transition spd="med">
    <p:wedg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Awards</a:t>
            </a:r>
            <a:endParaRPr lang="en-US" dirty="0"/>
          </a:p>
        </p:txBody>
      </p:sp>
      <p:sp>
        <p:nvSpPr>
          <p:cNvPr id="3" name="Content Placeholder 2"/>
          <p:cNvSpPr>
            <a:spLocks noGrp="1"/>
          </p:cNvSpPr>
          <p:nvPr>
            <p:ph idx="1"/>
          </p:nvPr>
        </p:nvSpPr>
        <p:spPr/>
        <p:txBody>
          <a:bodyPr>
            <a:normAutofit/>
          </a:bodyPr>
          <a:lstStyle/>
          <a:p>
            <a:r>
              <a:rPr lang="en-US" sz="3600" dirty="0" smtClean="0"/>
              <a:t>MacArthur Prize Fellowship</a:t>
            </a:r>
          </a:p>
          <a:p>
            <a:r>
              <a:rPr lang="en-US" sz="3600" dirty="0" smtClean="0"/>
              <a:t>Grawemeyer Award in Education</a:t>
            </a:r>
          </a:p>
          <a:p>
            <a:r>
              <a:rPr lang="en-US" sz="3600" dirty="0" smtClean="0"/>
              <a:t>Guggenheim Fellowship </a:t>
            </a:r>
          </a:p>
          <a:p>
            <a:r>
              <a:rPr lang="en-US" sz="3600" dirty="0" smtClean="0"/>
              <a:t>Recipient of 20 honorary degrees from 26 colleges and universities around the world</a:t>
            </a:r>
            <a:endParaRPr lang="en-US" sz="3600" dirty="0"/>
          </a:p>
        </p:txBody>
      </p:sp>
      <p:pic>
        <p:nvPicPr>
          <p:cNvPr id="7171" name="Picture 3" descr="C:\Users\Scott 2\AppData\Local\Microsoft\Windows\Temporary Internet Files\Content.IE5\E1XIAFEQ\MCj04403980000[1].png"/>
          <p:cNvPicPr>
            <a:picLocks noChangeAspect="1" noChangeArrowheads="1"/>
          </p:cNvPicPr>
          <p:nvPr/>
        </p:nvPicPr>
        <p:blipFill>
          <a:blip r:embed="rId2" cstate="print"/>
          <a:srcRect/>
          <a:stretch>
            <a:fillRect/>
          </a:stretch>
        </p:blipFill>
        <p:spPr bwMode="auto">
          <a:xfrm>
            <a:off x="6629400" y="762000"/>
            <a:ext cx="2133600" cy="2133600"/>
          </a:xfrm>
          <a:prstGeom prst="rect">
            <a:avLst/>
          </a:prstGeom>
          <a:noFill/>
        </p:spPr>
      </p:pic>
    </p:spTree>
  </p:cSld>
  <p:clrMapOvr>
    <a:masterClrMapping/>
  </p:clrMapOvr>
  <p:transition spd="med">
    <p:wedg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Activities</a:t>
            </a:r>
            <a:endParaRPr lang="en-US" dirty="0"/>
          </a:p>
        </p:txBody>
      </p:sp>
      <p:sp>
        <p:nvSpPr>
          <p:cNvPr id="3" name="Content Placeholder 2"/>
          <p:cNvSpPr>
            <a:spLocks noGrp="1"/>
          </p:cNvSpPr>
          <p:nvPr>
            <p:ph idx="1"/>
          </p:nvPr>
        </p:nvSpPr>
        <p:spPr/>
        <p:txBody>
          <a:bodyPr/>
          <a:lstStyle/>
          <a:p>
            <a:r>
              <a:rPr lang="en-US" dirty="0" smtClean="0"/>
              <a:t>The John H. and Elisabeth A. Hobbs Professor of Cognition and Education at the Harvard Graduate School of Education</a:t>
            </a:r>
          </a:p>
          <a:p>
            <a:r>
              <a:rPr lang="en-US" dirty="0" smtClean="0"/>
              <a:t>Adjunct Professor of Psychology at Harvard University</a:t>
            </a:r>
          </a:p>
          <a:p>
            <a:r>
              <a:rPr lang="en-US" dirty="0" smtClean="0"/>
              <a:t>Adjunct Professor of Neurology at the Boston University School of Medicine</a:t>
            </a:r>
          </a:p>
          <a:p>
            <a:r>
              <a:rPr lang="en-US" dirty="0" smtClean="0"/>
              <a:t>Senior Director of Harvard Project Zero</a:t>
            </a:r>
          </a:p>
          <a:p>
            <a:r>
              <a:rPr lang="en-US" dirty="0" smtClean="0"/>
              <a:t>Director of the GoodWork Project</a:t>
            </a:r>
          </a:p>
          <a:p>
            <a:r>
              <a:rPr lang="en-US" dirty="0" smtClean="0"/>
              <a:t>Newest Book — </a:t>
            </a:r>
            <a:r>
              <a:rPr lang="en-US" i="1" dirty="0" smtClean="0"/>
              <a:t>Five Minds For The Future</a:t>
            </a:r>
            <a:endParaRPr lang="en-US" i="1" dirty="0"/>
          </a:p>
        </p:txBody>
      </p:sp>
      <p:pic>
        <p:nvPicPr>
          <p:cNvPr id="8194" name="Picture 2" descr="C:\Users\Scott 2\AppData\Local\Microsoft\Windows\Temporary Internet Files\Content.IE5\678E8881\MCj04417340000[1].png"/>
          <p:cNvPicPr>
            <a:picLocks noChangeAspect="1" noChangeArrowheads="1"/>
          </p:cNvPicPr>
          <p:nvPr/>
        </p:nvPicPr>
        <p:blipFill>
          <a:blip r:embed="rId2" cstate="print"/>
          <a:srcRect/>
          <a:stretch>
            <a:fillRect/>
          </a:stretch>
        </p:blipFill>
        <p:spPr bwMode="auto">
          <a:xfrm>
            <a:off x="5867400" y="-152400"/>
            <a:ext cx="2743200" cy="2743200"/>
          </a:xfrm>
          <a:prstGeom prst="rect">
            <a:avLst/>
          </a:prstGeom>
          <a:noFill/>
        </p:spPr>
      </p:pic>
    </p:spTree>
  </p:cSld>
  <p:clrMapOvr>
    <a:masterClrMapping/>
  </p:clrMapOvr>
  <p:transition spd="med">
    <p:wedg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Howard Gardner</a:t>
            </a:r>
            <a:endParaRPr lang="en-US" dirty="0"/>
          </a:p>
        </p:txBody>
      </p:sp>
      <p:pic>
        <p:nvPicPr>
          <p:cNvPr id="4" name="Picture 2"/>
          <p:cNvPicPr>
            <a:picLocks noGrp="1" noChangeAspect="1" noChangeArrowheads="1"/>
          </p:cNvPicPr>
          <p:nvPr>
            <p:ph idx="1"/>
          </p:nvPr>
        </p:nvPicPr>
        <p:blipFill>
          <a:blip r:embed="rId2" cstate="print"/>
          <a:srcRect/>
          <a:stretch>
            <a:fillRect/>
          </a:stretch>
        </p:blipFill>
        <p:spPr bwMode="auto">
          <a:xfrm>
            <a:off x="5562600" y="1905000"/>
            <a:ext cx="2924175" cy="4267200"/>
          </a:xfrm>
          <a:prstGeom prst="rect">
            <a:avLst/>
          </a:prstGeom>
          <a:noFill/>
          <a:ln w="9525">
            <a:noFill/>
            <a:miter lim="800000"/>
            <a:headEnd/>
            <a:tailEnd/>
          </a:ln>
        </p:spPr>
      </p:pic>
      <p:sp>
        <p:nvSpPr>
          <p:cNvPr id="5" name="TextBox 4"/>
          <p:cNvSpPr txBox="1"/>
          <p:nvPr/>
        </p:nvSpPr>
        <p:spPr>
          <a:xfrm>
            <a:off x="609600" y="2057400"/>
            <a:ext cx="4724401" cy="4154984"/>
          </a:xfrm>
          <a:prstGeom prst="rect">
            <a:avLst/>
          </a:prstGeom>
          <a:noFill/>
        </p:spPr>
        <p:txBody>
          <a:bodyPr wrap="square" rtlCol="0">
            <a:spAutoFit/>
          </a:bodyPr>
          <a:lstStyle/>
          <a:p>
            <a:r>
              <a:rPr lang="en-US" sz="2400" dirty="0" smtClean="0"/>
              <a:t>“The multiple intelligences approach does not require a teacher to design a lesson in nine different ways so that all students can access the material. Rather, it involves creating rich experiences in which students with different intelligence profiles can interact with the materials and ideas using their particular combinations of strengths and weaknesses.”</a:t>
            </a:r>
            <a:endParaRPr lang="en-US" sz="2400" dirty="0"/>
          </a:p>
        </p:txBody>
      </p:sp>
    </p:spTree>
  </p:cSld>
  <p:clrMapOvr>
    <a:masterClrMapping/>
  </p:clrMapOvr>
  <p:transition spd="med">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End</a:t>
            </a:r>
            <a:endParaRPr lang="en-US" dirty="0"/>
          </a:p>
        </p:txBody>
      </p:sp>
      <p:pic>
        <p:nvPicPr>
          <p:cNvPr id="1026" name="Picture 2" descr="C:\Users\Scott 2\AppData\Local\Microsoft\Windows\Temporary Internet Files\Content.IE5\1QO7X57U\MCj02296850000[1].wmf"/>
          <p:cNvPicPr>
            <a:picLocks noGrp="1" noChangeAspect="1" noChangeArrowheads="1"/>
          </p:cNvPicPr>
          <p:nvPr>
            <p:ph idx="1"/>
          </p:nvPr>
        </p:nvPicPr>
        <p:blipFill>
          <a:blip r:embed="rId2" cstate="print"/>
          <a:srcRect/>
          <a:stretch>
            <a:fillRect/>
          </a:stretch>
        </p:blipFill>
        <p:spPr bwMode="auto">
          <a:xfrm>
            <a:off x="2286000" y="1752600"/>
            <a:ext cx="3335221" cy="3246418"/>
          </a:xfrm>
          <a:prstGeom prst="rect">
            <a:avLst/>
          </a:prstGeom>
          <a:noFill/>
        </p:spPr>
      </p:pic>
      <p:sp>
        <p:nvSpPr>
          <p:cNvPr id="5" name="TextBox 4"/>
          <p:cNvSpPr txBox="1"/>
          <p:nvPr/>
        </p:nvSpPr>
        <p:spPr>
          <a:xfrm>
            <a:off x="3962400" y="5334000"/>
            <a:ext cx="3027432" cy="646331"/>
          </a:xfrm>
          <a:prstGeom prst="rect">
            <a:avLst/>
          </a:prstGeom>
          <a:noFill/>
        </p:spPr>
        <p:txBody>
          <a:bodyPr wrap="none" rtlCol="0">
            <a:spAutoFit/>
          </a:bodyPr>
          <a:lstStyle/>
          <a:p>
            <a:r>
              <a:rPr lang="en-US" sz="3600" dirty="0" smtClean="0">
                <a:latin typeface="+mj-lt"/>
              </a:rPr>
              <a:t>Any questions?</a:t>
            </a:r>
            <a:endParaRPr lang="en-US" sz="3600" dirty="0">
              <a:latin typeface="+mj-lt"/>
            </a:endParaRPr>
          </a:p>
        </p:txBody>
      </p:sp>
    </p:spTree>
  </p:cSld>
  <p:clrMapOvr>
    <a:masterClrMapping/>
  </p:clrMapOvr>
  <p:transition spd="med">
    <p:wedg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History </a:t>
            </a:r>
            <a:endParaRPr lang="en-US" dirty="0"/>
          </a:p>
        </p:txBody>
      </p:sp>
      <p:sp>
        <p:nvSpPr>
          <p:cNvPr id="3" name="Content Placeholder 2"/>
          <p:cNvSpPr>
            <a:spLocks noGrp="1"/>
          </p:cNvSpPr>
          <p:nvPr>
            <p:ph idx="1"/>
          </p:nvPr>
        </p:nvSpPr>
        <p:spPr/>
        <p:txBody>
          <a:bodyPr>
            <a:normAutofit/>
          </a:bodyPr>
          <a:lstStyle/>
          <a:p>
            <a:endParaRPr lang="en-US" sz="3600" dirty="0" smtClean="0"/>
          </a:p>
          <a:p>
            <a:r>
              <a:rPr lang="en-US" sz="3600" dirty="0" smtClean="0"/>
              <a:t>Born July 11, 1943  </a:t>
            </a:r>
          </a:p>
          <a:p>
            <a:r>
              <a:rPr lang="en-US" sz="3600" dirty="0" smtClean="0"/>
              <a:t>Grew up in Scranton, Pennsylvania</a:t>
            </a:r>
          </a:p>
          <a:p>
            <a:r>
              <a:rPr lang="en-US" sz="3600" dirty="0" smtClean="0"/>
              <a:t>Talented musician </a:t>
            </a:r>
          </a:p>
          <a:p>
            <a:r>
              <a:rPr lang="en-US" sz="3600" dirty="0" smtClean="0"/>
              <a:t>Married to developmental psychologist Ellen Winner and has four children</a:t>
            </a:r>
            <a:endParaRPr lang="en-US" sz="3600" dirty="0"/>
          </a:p>
        </p:txBody>
      </p:sp>
      <p:pic>
        <p:nvPicPr>
          <p:cNvPr id="15363" name="Picture 3" descr="C:\Users\Scott 2\AppData\Local\Microsoft\Windows\Temporary Internet Files\Content.IE5\678E8881\MCED00219_0000[1].wmf"/>
          <p:cNvPicPr>
            <a:picLocks noChangeAspect="1" noChangeArrowheads="1"/>
          </p:cNvPicPr>
          <p:nvPr/>
        </p:nvPicPr>
        <p:blipFill>
          <a:blip r:embed="rId2" cstate="print"/>
          <a:srcRect/>
          <a:stretch>
            <a:fillRect/>
          </a:stretch>
        </p:blipFill>
        <p:spPr bwMode="auto">
          <a:xfrm>
            <a:off x="6705600" y="914400"/>
            <a:ext cx="1377086" cy="1353312"/>
          </a:xfrm>
          <a:prstGeom prst="rect">
            <a:avLst/>
          </a:prstGeom>
          <a:noFill/>
        </p:spPr>
      </p:pic>
    </p:spTree>
  </p:cSld>
  <p:clrMapOvr>
    <a:masterClrMapping/>
  </p:clrMapOvr>
  <p:transition spd="med">
    <p:wedg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Mentors</a:t>
            </a:r>
            <a:endParaRPr lang="en-US" dirty="0"/>
          </a:p>
        </p:txBody>
      </p:sp>
      <p:sp>
        <p:nvSpPr>
          <p:cNvPr id="3" name="Content Placeholder 2"/>
          <p:cNvSpPr>
            <a:spLocks noGrp="1"/>
          </p:cNvSpPr>
          <p:nvPr>
            <p:ph idx="1"/>
          </p:nvPr>
        </p:nvSpPr>
        <p:spPr/>
        <p:txBody>
          <a:bodyPr>
            <a:normAutofit/>
          </a:bodyPr>
          <a:lstStyle/>
          <a:p>
            <a:pPr>
              <a:buNone/>
            </a:pPr>
            <a:endParaRPr lang="en-US" sz="3600" dirty="0" smtClean="0"/>
          </a:p>
          <a:p>
            <a:pPr>
              <a:buNone/>
            </a:pPr>
            <a:r>
              <a:rPr lang="en-US" sz="3600" dirty="0" smtClean="0"/>
              <a:t>Influenced by</a:t>
            </a:r>
          </a:p>
          <a:p>
            <a:r>
              <a:rPr lang="en-US" sz="3600" dirty="0" smtClean="0"/>
              <a:t>Erik Erikson</a:t>
            </a:r>
          </a:p>
          <a:p>
            <a:r>
              <a:rPr lang="en-US" sz="3600" dirty="0" smtClean="0"/>
              <a:t>Jerome Bruner</a:t>
            </a:r>
          </a:p>
          <a:p>
            <a:r>
              <a:rPr lang="en-US" sz="3600" dirty="0" smtClean="0"/>
              <a:t>Jean Piaget</a:t>
            </a:r>
            <a:endParaRPr lang="en-US" sz="3600" dirty="0"/>
          </a:p>
        </p:txBody>
      </p:sp>
      <p:pic>
        <p:nvPicPr>
          <p:cNvPr id="13314" name="Picture 2" descr="C:\Users\Scott 2\AppData\Local\Microsoft\Windows\Temporary Internet Files\Content.IE5\678E8881\MCBD19644_0000[1].wmf"/>
          <p:cNvPicPr>
            <a:picLocks noChangeAspect="1" noChangeArrowheads="1"/>
          </p:cNvPicPr>
          <p:nvPr/>
        </p:nvPicPr>
        <p:blipFill>
          <a:blip r:embed="rId2" cstate="print"/>
          <a:srcRect/>
          <a:stretch>
            <a:fillRect/>
          </a:stretch>
        </p:blipFill>
        <p:spPr bwMode="auto">
          <a:xfrm>
            <a:off x="6019800" y="3429000"/>
            <a:ext cx="2286000" cy="2763042"/>
          </a:xfrm>
          <a:prstGeom prst="rect">
            <a:avLst/>
          </a:prstGeom>
          <a:noFill/>
        </p:spPr>
      </p:pic>
    </p:spTree>
  </p:cSld>
  <p:clrMapOvr>
    <a:masterClrMapping/>
  </p:clrMapOvr>
  <p:transition spd="med">
    <p:wedg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Overview </a:t>
            </a:r>
            <a:endParaRPr lang="en-US" dirty="0"/>
          </a:p>
        </p:txBody>
      </p:sp>
      <p:sp>
        <p:nvSpPr>
          <p:cNvPr id="3" name="Content Placeholder 2"/>
          <p:cNvSpPr>
            <a:spLocks noGrp="1"/>
          </p:cNvSpPr>
          <p:nvPr>
            <p:ph idx="1"/>
          </p:nvPr>
        </p:nvSpPr>
        <p:spPr/>
        <p:txBody>
          <a:bodyPr>
            <a:normAutofit/>
          </a:bodyPr>
          <a:lstStyle/>
          <a:p>
            <a:pPr>
              <a:buNone/>
            </a:pPr>
            <a:r>
              <a:rPr lang="en-US" dirty="0" smtClean="0"/>
              <a:t>	</a:t>
            </a:r>
          </a:p>
          <a:p>
            <a:pPr>
              <a:buNone/>
            </a:pPr>
            <a:r>
              <a:rPr lang="en-US" dirty="0" smtClean="0"/>
              <a:t>	In his landmark book </a:t>
            </a:r>
            <a:r>
              <a:rPr lang="en-US" i="1" dirty="0" smtClean="0"/>
              <a:t>Frames of Mind: The Theory Of Multiple Intelligences</a:t>
            </a:r>
            <a:r>
              <a:rPr lang="en-US" dirty="0" smtClean="0"/>
              <a:t>, published in 1983, Harvard University education professor Howard Gardner unveiled a theory of multiple intelligences that famously rejected the traditional and long-held view that aptitude consists solely of the ability to reason and understand complex ideas. </a:t>
            </a:r>
          </a:p>
          <a:p>
            <a:pPr>
              <a:buNone/>
            </a:pPr>
            <a:r>
              <a:rPr lang="en-US" dirty="0" smtClean="0"/>
              <a:t>	</a:t>
            </a:r>
            <a:endParaRPr lang="en-US" dirty="0"/>
          </a:p>
        </p:txBody>
      </p:sp>
      <p:pic>
        <p:nvPicPr>
          <p:cNvPr id="12291" name="Picture 3" descr="C:\Users\Scott 2\AppData\Local\Microsoft\Windows\Temporary Internet Files\Content.IE5\678E8881\MCj04123980000[1].wmf"/>
          <p:cNvPicPr>
            <a:picLocks noChangeAspect="1" noChangeArrowheads="1"/>
          </p:cNvPicPr>
          <p:nvPr/>
        </p:nvPicPr>
        <p:blipFill>
          <a:blip r:embed="rId2" cstate="print"/>
          <a:srcRect/>
          <a:stretch>
            <a:fillRect/>
          </a:stretch>
        </p:blipFill>
        <p:spPr bwMode="auto">
          <a:xfrm>
            <a:off x="609600" y="762000"/>
            <a:ext cx="1828800" cy="1226037"/>
          </a:xfrm>
          <a:prstGeom prst="rect">
            <a:avLst/>
          </a:prstGeom>
          <a:noFill/>
        </p:spPr>
      </p:pic>
    </p:spTree>
  </p:cSld>
  <p:clrMapOvr>
    <a:masterClrMapping/>
  </p:clrMapOvr>
  <p:transition spd="med">
    <p:wedg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Overview</a:t>
            </a:r>
            <a:endParaRPr lang="en-US" dirty="0"/>
          </a:p>
        </p:txBody>
      </p:sp>
      <p:sp>
        <p:nvSpPr>
          <p:cNvPr id="3" name="Content Placeholder 2"/>
          <p:cNvSpPr>
            <a:spLocks noGrp="1"/>
          </p:cNvSpPr>
          <p:nvPr>
            <p:ph idx="1"/>
          </p:nvPr>
        </p:nvSpPr>
        <p:spPr/>
        <p:txBody>
          <a:bodyPr/>
          <a:lstStyle/>
          <a:p>
            <a:pPr>
              <a:buNone/>
            </a:pPr>
            <a:r>
              <a:rPr lang="en-US" dirty="0" smtClean="0"/>
              <a:t>	</a:t>
            </a:r>
          </a:p>
          <a:p>
            <a:pPr>
              <a:buNone/>
            </a:pPr>
            <a:r>
              <a:rPr lang="en-US" dirty="0" smtClean="0"/>
              <a:t>	Instead, he identified seven separate human capacities: musical, verbal, physical, interpersonal, visual, logical, and intrapersonal. And not all of them, including the category he added years later -- naturalistic -- could be easily evaluated by the standard measuring stick of the time: the IQ test. </a:t>
            </a:r>
          </a:p>
          <a:p>
            <a:endParaRPr lang="en-US" dirty="0"/>
          </a:p>
        </p:txBody>
      </p:sp>
      <p:pic>
        <p:nvPicPr>
          <p:cNvPr id="16386" name="Picture 2" descr="C:\Users\Scott 2\AppData\Local\Microsoft\Windows\Temporary Internet Files\Content.IE5\678E8881\MCj04352470000[1].png"/>
          <p:cNvPicPr>
            <a:picLocks noChangeAspect="1" noChangeArrowheads="1"/>
          </p:cNvPicPr>
          <p:nvPr/>
        </p:nvPicPr>
        <p:blipFill>
          <a:blip r:embed="rId2" cstate="print"/>
          <a:srcRect/>
          <a:stretch>
            <a:fillRect/>
          </a:stretch>
        </p:blipFill>
        <p:spPr bwMode="auto">
          <a:xfrm>
            <a:off x="6705600" y="762000"/>
            <a:ext cx="1790700" cy="1790700"/>
          </a:xfrm>
          <a:prstGeom prst="rect">
            <a:avLst/>
          </a:prstGeom>
          <a:noFill/>
        </p:spPr>
      </p:pic>
    </p:spTree>
  </p:cSld>
  <p:clrMapOvr>
    <a:masterClrMapping/>
  </p:clrMapOvr>
  <p:transition spd="med">
    <p:wedg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Gardner’s Eight Multiple Intelligences</a:t>
            </a:r>
            <a:endParaRPr lang="en-US" dirty="0"/>
          </a:p>
        </p:txBody>
      </p:sp>
      <p:graphicFrame>
        <p:nvGraphicFramePr>
          <p:cNvPr id="6" name="Content Placeholder 5"/>
          <p:cNvGraphicFramePr>
            <a:graphicFrameLocks noGrp="1"/>
          </p:cNvGraphicFramePr>
          <p:nvPr>
            <p:ph idx="1"/>
          </p:nvPr>
        </p:nvGraphicFramePr>
        <p:xfrm>
          <a:off x="457200" y="1935163"/>
          <a:ext cx="8229600" cy="347980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r>
                        <a:rPr lang="en-US" dirty="0" smtClean="0"/>
                        <a:t>INTELLIGENCE</a:t>
                      </a:r>
                      <a:endParaRPr lang="en-US" dirty="0"/>
                    </a:p>
                  </a:txBody>
                  <a:tcPr/>
                </a:tc>
                <a:tc>
                  <a:txBody>
                    <a:bodyPr/>
                    <a:lstStyle/>
                    <a:p>
                      <a:r>
                        <a:rPr lang="en-US" dirty="0" smtClean="0"/>
                        <a:t>EXPLANATION</a:t>
                      </a:r>
                      <a:endParaRPr lang="en-US" dirty="0"/>
                    </a:p>
                  </a:txBody>
                  <a:tcPr/>
                </a:tc>
                <a:tc>
                  <a:txBody>
                    <a:bodyPr/>
                    <a:lstStyle/>
                    <a:p>
                      <a:r>
                        <a:rPr lang="en-US" dirty="0" smtClean="0"/>
                        <a:t>ADULT</a:t>
                      </a:r>
                      <a:r>
                        <a:rPr lang="en-US" baseline="0" dirty="0" smtClean="0"/>
                        <a:t> OUTCOMES</a:t>
                      </a:r>
                      <a:endParaRPr lang="en-US" dirty="0"/>
                    </a:p>
                  </a:txBody>
                  <a:tcPr/>
                </a:tc>
              </a:tr>
              <a:tr h="370840">
                <a:tc>
                  <a:txBody>
                    <a:bodyPr/>
                    <a:lstStyle/>
                    <a:p>
                      <a:r>
                        <a:rPr lang="en-US" dirty="0" smtClean="0"/>
                        <a:t>Linguistic</a:t>
                      </a:r>
                      <a:endParaRPr lang="en-US" dirty="0"/>
                    </a:p>
                  </a:txBody>
                  <a:tcPr/>
                </a:tc>
                <a:tc>
                  <a:txBody>
                    <a:bodyPr/>
                    <a:lstStyle/>
                    <a:p>
                      <a:r>
                        <a:rPr lang="en-US" dirty="0" smtClean="0"/>
                        <a:t>The ability to think in words and use language in complex ways</a:t>
                      </a:r>
                      <a:endParaRPr lang="en-US" dirty="0"/>
                    </a:p>
                  </a:txBody>
                  <a:tcPr/>
                </a:tc>
                <a:tc>
                  <a:txBody>
                    <a:bodyPr/>
                    <a:lstStyle/>
                    <a:p>
                      <a:r>
                        <a:rPr lang="en-US" dirty="0" smtClean="0"/>
                        <a:t>Lawyer, poet, public speaker,</a:t>
                      </a:r>
                      <a:r>
                        <a:rPr lang="en-US" baseline="0" dirty="0" smtClean="0"/>
                        <a:t> writer</a:t>
                      </a:r>
                      <a:endParaRPr lang="en-US" dirty="0"/>
                    </a:p>
                  </a:txBody>
                  <a:tcPr/>
                </a:tc>
              </a:tr>
              <a:tr h="370840">
                <a:tc>
                  <a:txBody>
                    <a:bodyPr/>
                    <a:lstStyle/>
                    <a:p>
                      <a:r>
                        <a:rPr lang="en-US" dirty="0" smtClean="0"/>
                        <a:t>Logical-mathematical</a:t>
                      </a:r>
                      <a:endParaRPr lang="en-US" dirty="0"/>
                    </a:p>
                  </a:txBody>
                  <a:tcPr/>
                </a:tc>
                <a:tc>
                  <a:txBody>
                    <a:bodyPr/>
                    <a:lstStyle/>
                    <a:p>
                      <a:r>
                        <a:rPr lang="en-US" dirty="0" smtClean="0"/>
                        <a:t>The ability to calculate, quantify, and hypothesize and to</a:t>
                      </a:r>
                      <a:r>
                        <a:rPr lang="en-US" baseline="0" dirty="0" smtClean="0"/>
                        <a:t> recognize patterns</a:t>
                      </a:r>
                      <a:endParaRPr lang="en-US" dirty="0"/>
                    </a:p>
                  </a:txBody>
                  <a:tcPr/>
                </a:tc>
                <a:tc>
                  <a:txBody>
                    <a:bodyPr/>
                    <a:lstStyle/>
                    <a:p>
                      <a:r>
                        <a:rPr lang="en-US" dirty="0" smtClean="0"/>
                        <a:t>Engineer, mathematician, scientist</a:t>
                      </a:r>
                      <a:endParaRPr lang="en-US" dirty="0"/>
                    </a:p>
                  </a:txBody>
                  <a:tcPr/>
                </a:tc>
              </a:tr>
              <a:tr h="370840">
                <a:tc>
                  <a:txBody>
                    <a:bodyPr/>
                    <a:lstStyle/>
                    <a:p>
                      <a:r>
                        <a:rPr lang="en-US" dirty="0" smtClean="0"/>
                        <a:t>Spatial</a:t>
                      </a:r>
                      <a:endParaRPr lang="en-US" dirty="0"/>
                    </a:p>
                  </a:txBody>
                  <a:tcPr/>
                </a:tc>
                <a:tc>
                  <a:txBody>
                    <a:bodyPr/>
                    <a:lstStyle/>
                    <a:p>
                      <a:r>
                        <a:rPr lang="en-US" dirty="0" smtClean="0"/>
                        <a:t>The capacity to think three-dimensionally</a:t>
                      </a:r>
                      <a:endParaRPr lang="en-US" dirty="0"/>
                    </a:p>
                  </a:txBody>
                  <a:tcPr/>
                </a:tc>
                <a:tc>
                  <a:txBody>
                    <a:bodyPr/>
                    <a:lstStyle/>
                    <a:p>
                      <a:r>
                        <a:rPr lang="en-US" dirty="0" smtClean="0"/>
                        <a:t>Architect,</a:t>
                      </a:r>
                      <a:r>
                        <a:rPr lang="en-US" baseline="0" dirty="0" smtClean="0"/>
                        <a:t> artist, pilot, surgeon</a:t>
                      </a:r>
                      <a:endParaRPr lang="en-US" dirty="0"/>
                    </a:p>
                  </a:txBody>
                  <a:tcPr/>
                </a:tc>
              </a:tr>
              <a:tr h="370840">
                <a:tc>
                  <a:txBody>
                    <a:bodyPr/>
                    <a:lstStyle/>
                    <a:p>
                      <a:r>
                        <a:rPr lang="en-US" dirty="0" smtClean="0"/>
                        <a:t>Body-Kinesthetic</a:t>
                      </a:r>
                      <a:endParaRPr lang="en-US" dirty="0"/>
                    </a:p>
                  </a:txBody>
                  <a:tcPr/>
                </a:tc>
                <a:tc>
                  <a:txBody>
                    <a:bodyPr/>
                    <a:lstStyle/>
                    <a:p>
                      <a:r>
                        <a:rPr lang="en-US" dirty="0" smtClean="0"/>
                        <a:t>The ability</a:t>
                      </a:r>
                      <a:r>
                        <a:rPr lang="en-US" baseline="0" dirty="0" smtClean="0"/>
                        <a:t> to use the body and hands skillfully</a:t>
                      </a:r>
                      <a:endParaRPr lang="en-US" dirty="0"/>
                    </a:p>
                  </a:txBody>
                  <a:tcPr/>
                </a:tc>
                <a:tc>
                  <a:txBody>
                    <a:bodyPr/>
                    <a:lstStyle/>
                    <a:p>
                      <a:r>
                        <a:rPr lang="en-US" dirty="0" smtClean="0"/>
                        <a:t>Choreographer, rock climber, skilled artisan</a:t>
                      </a:r>
                      <a:endParaRPr lang="en-US" dirty="0"/>
                    </a:p>
                  </a:txBody>
                  <a:tcPr/>
                </a:tc>
              </a:tr>
            </a:tbl>
          </a:graphicData>
        </a:graphic>
      </p:graphicFrame>
      <p:sp>
        <p:nvSpPr>
          <p:cNvPr id="7" name="TextBox 6"/>
          <p:cNvSpPr txBox="1"/>
          <p:nvPr/>
        </p:nvSpPr>
        <p:spPr>
          <a:xfrm>
            <a:off x="6172200" y="6019800"/>
            <a:ext cx="2438400" cy="523220"/>
          </a:xfrm>
          <a:prstGeom prst="rect">
            <a:avLst/>
          </a:prstGeom>
          <a:noFill/>
        </p:spPr>
        <p:txBody>
          <a:bodyPr wrap="square" rtlCol="0">
            <a:spAutoFit/>
          </a:bodyPr>
          <a:lstStyle/>
          <a:p>
            <a:r>
              <a:rPr lang="en-US" sz="2800" dirty="0" smtClean="0"/>
              <a:t>Continued…</a:t>
            </a:r>
            <a:endParaRPr lang="en-US" sz="2800" dirty="0"/>
          </a:p>
        </p:txBody>
      </p:sp>
    </p:spTree>
  </p:cSld>
  <p:clrMapOvr>
    <a:masterClrMapping/>
  </p:clrMapOvr>
  <p:transition spd="med">
    <p:wedg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Gardner’s Eight Multiple Intelligences</a:t>
            </a:r>
            <a:endParaRPr lang="en-US" dirty="0"/>
          </a:p>
        </p:txBody>
      </p:sp>
      <p:graphicFrame>
        <p:nvGraphicFramePr>
          <p:cNvPr id="6" name="Content Placeholder 5"/>
          <p:cNvGraphicFramePr>
            <a:graphicFrameLocks noGrp="1"/>
          </p:cNvGraphicFramePr>
          <p:nvPr>
            <p:ph idx="1"/>
          </p:nvPr>
        </p:nvGraphicFramePr>
        <p:xfrm>
          <a:off x="457200" y="1935163"/>
          <a:ext cx="8229600" cy="457708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r>
                        <a:rPr lang="en-US" dirty="0" smtClean="0"/>
                        <a:t>INTELLIGENCE</a:t>
                      </a:r>
                      <a:endParaRPr lang="en-US" dirty="0"/>
                    </a:p>
                  </a:txBody>
                  <a:tcPr/>
                </a:tc>
                <a:tc>
                  <a:txBody>
                    <a:bodyPr/>
                    <a:lstStyle/>
                    <a:p>
                      <a:r>
                        <a:rPr lang="en-US" dirty="0" smtClean="0"/>
                        <a:t>EXPLANATION</a:t>
                      </a:r>
                      <a:endParaRPr lang="en-US" dirty="0"/>
                    </a:p>
                  </a:txBody>
                  <a:tcPr/>
                </a:tc>
                <a:tc>
                  <a:txBody>
                    <a:bodyPr/>
                    <a:lstStyle/>
                    <a:p>
                      <a:r>
                        <a:rPr lang="en-US" dirty="0" smtClean="0"/>
                        <a:t>ADULT OUTCOMES</a:t>
                      </a:r>
                      <a:endParaRPr lang="en-US" dirty="0"/>
                    </a:p>
                  </a:txBody>
                  <a:tcPr/>
                </a:tc>
              </a:tr>
              <a:tr h="370840">
                <a:tc>
                  <a:txBody>
                    <a:bodyPr/>
                    <a:lstStyle/>
                    <a:p>
                      <a:r>
                        <a:rPr lang="en-US" dirty="0" smtClean="0"/>
                        <a:t>Musical</a:t>
                      </a:r>
                    </a:p>
                  </a:txBody>
                  <a:tcPr/>
                </a:tc>
                <a:tc>
                  <a:txBody>
                    <a:bodyPr/>
                    <a:lstStyle/>
                    <a:p>
                      <a:r>
                        <a:rPr lang="en-US" dirty="0" smtClean="0"/>
                        <a:t>Sensitivity to rhythm, pitch, melody, and tone</a:t>
                      </a:r>
                      <a:endParaRPr lang="en-US" dirty="0"/>
                    </a:p>
                  </a:txBody>
                  <a:tcPr/>
                </a:tc>
                <a:tc>
                  <a:txBody>
                    <a:bodyPr/>
                    <a:lstStyle/>
                    <a:p>
                      <a:r>
                        <a:rPr lang="en-US" dirty="0" smtClean="0"/>
                        <a:t>Acoustic engineer,</a:t>
                      </a:r>
                      <a:r>
                        <a:rPr lang="en-US" baseline="0" dirty="0" smtClean="0"/>
                        <a:t> composer, musician</a:t>
                      </a:r>
                      <a:endParaRPr lang="en-US" dirty="0"/>
                    </a:p>
                  </a:txBody>
                  <a:tcPr/>
                </a:tc>
              </a:tr>
              <a:tr h="370840">
                <a:tc>
                  <a:txBody>
                    <a:bodyPr/>
                    <a:lstStyle/>
                    <a:p>
                      <a:r>
                        <a:rPr lang="en-US" dirty="0" smtClean="0"/>
                        <a:t>Interpersonal</a:t>
                      </a:r>
                      <a:endParaRPr lang="en-US" dirty="0"/>
                    </a:p>
                  </a:txBody>
                  <a:tcPr/>
                </a:tc>
                <a:tc>
                  <a:txBody>
                    <a:bodyPr/>
                    <a:lstStyle/>
                    <a:p>
                      <a:r>
                        <a:rPr lang="en-US" dirty="0" smtClean="0"/>
                        <a:t>The ability to understand and act productively</a:t>
                      </a:r>
                      <a:r>
                        <a:rPr lang="en-US" baseline="0" dirty="0" smtClean="0"/>
                        <a:t> on others’ actions and motivations</a:t>
                      </a:r>
                      <a:endParaRPr lang="en-US" dirty="0"/>
                    </a:p>
                  </a:txBody>
                  <a:tcPr/>
                </a:tc>
                <a:tc>
                  <a:txBody>
                    <a:bodyPr/>
                    <a:lstStyle/>
                    <a:p>
                      <a:r>
                        <a:rPr lang="en-US" dirty="0" smtClean="0"/>
                        <a:t>Actor,</a:t>
                      </a:r>
                      <a:r>
                        <a:rPr lang="en-US" baseline="0" dirty="0" smtClean="0"/>
                        <a:t> political leader, sales person, teacher, therapist</a:t>
                      </a:r>
                    </a:p>
                  </a:txBody>
                  <a:tcPr/>
                </a:tc>
              </a:tr>
              <a:tr h="370840">
                <a:tc>
                  <a:txBody>
                    <a:bodyPr/>
                    <a:lstStyle/>
                    <a:p>
                      <a:r>
                        <a:rPr lang="en-US" dirty="0" smtClean="0"/>
                        <a:t>Intrapersonal</a:t>
                      </a:r>
                      <a:endParaRPr lang="en-US" dirty="0"/>
                    </a:p>
                  </a:txBody>
                  <a:tcPr/>
                </a:tc>
                <a:tc>
                  <a:txBody>
                    <a:bodyPr/>
                    <a:lstStyle/>
                    <a:p>
                      <a:r>
                        <a:rPr lang="en-US" dirty="0" smtClean="0"/>
                        <a:t>The ability to understand one’s own feelings and capabilities</a:t>
                      </a:r>
                      <a:endParaRPr lang="en-US" dirty="0"/>
                    </a:p>
                  </a:txBody>
                  <a:tcPr/>
                </a:tc>
                <a:tc>
                  <a:txBody>
                    <a:bodyPr/>
                    <a:lstStyle/>
                    <a:p>
                      <a:r>
                        <a:rPr lang="en-US" dirty="0" smtClean="0"/>
                        <a:t>Autobiographer, sensitive individual, good decision maker</a:t>
                      </a:r>
                      <a:endParaRPr lang="en-US" dirty="0"/>
                    </a:p>
                  </a:txBody>
                  <a:tcPr/>
                </a:tc>
              </a:tr>
              <a:tr h="370840">
                <a:tc>
                  <a:txBody>
                    <a:bodyPr/>
                    <a:lstStyle/>
                    <a:p>
                      <a:r>
                        <a:rPr lang="en-US" dirty="0" smtClean="0"/>
                        <a:t>Naturalist</a:t>
                      </a:r>
                      <a:endParaRPr lang="en-US" dirty="0"/>
                    </a:p>
                  </a:txBody>
                  <a:tcPr/>
                </a:tc>
                <a:tc>
                  <a:txBody>
                    <a:bodyPr/>
                    <a:lstStyle/>
                    <a:p>
                      <a:r>
                        <a:rPr lang="en-US" dirty="0" smtClean="0"/>
                        <a:t>The ingenuity to observe</a:t>
                      </a:r>
                      <a:r>
                        <a:rPr lang="en-US" baseline="0" dirty="0" smtClean="0"/>
                        <a:t> patterns, create classifications, and develop and understand systems</a:t>
                      </a:r>
                      <a:endParaRPr lang="en-US" dirty="0"/>
                    </a:p>
                  </a:txBody>
                  <a:tcPr/>
                </a:tc>
                <a:tc>
                  <a:txBody>
                    <a:bodyPr/>
                    <a:lstStyle/>
                    <a:p>
                      <a:r>
                        <a:rPr lang="en-US" dirty="0" smtClean="0"/>
                        <a:t>Archeologist, farmer, hunter, landscape architect</a:t>
                      </a:r>
                      <a:endParaRPr lang="en-US" dirty="0"/>
                    </a:p>
                  </a:txBody>
                  <a:tcPr/>
                </a:tc>
              </a:tr>
            </a:tbl>
          </a:graphicData>
        </a:graphic>
      </p:graphicFrame>
    </p:spTree>
  </p:cSld>
  <p:clrMapOvr>
    <a:masterClrMapping/>
  </p:clrMapOvr>
  <p:transition spd="med">
    <p:wedg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6000" dirty="0" smtClean="0"/>
              <a:t>“Big Thinkers” video</a:t>
            </a:r>
            <a:r>
              <a:rPr lang="en-US" dirty="0" smtClean="0"/>
              <a:t> </a:t>
            </a:r>
            <a:br>
              <a:rPr lang="en-US" dirty="0" smtClean="0"/>
            </a:br>
            <a:r>
              <a:rPr lang="en-US" sz="3600" dirty="0" smtClean="0"/>
              <a:t>(double-click on screen)</a:t>
            </a:r>
            <a:endParaRPr lang="en-US" sz="3600" dirty="0"/>
          </a:p>
        </p:txBody>
      </p:sp>
      <p:pic>
        <p:nvPicPr>
          <p:cNvPr id="3" name="Big Thinkers_ Howard Gardner on Mult.mp4">
            <a:hlinkClick r:id="" action="ppaction://media"/>
          </p:cNvPr>
          <p:cNvPicPr>
            <a:picLocks noRot="1" noChangeAspect="1"/>
          </p:cNvPicPr>
          <p:nvPr>
            <a:videoFile r:link="rId1"/>
          </p:nvPr>
        </p:nvPicPr>
        <p:blipFill>
          <a:blip r:embed="rId3" cstate="print"/>
          <a:stretch>
            <a:fillRect/>
          </a:stretch>
        </p:blipFill>
        <p:spPr>
          <a:xfrm>
            <a:off x="1828800" y="2724150"/>
            <a:ext cx="4800600" cy="3600450"/>
          </a:xfrm>
          <a:prstGeom prst="rect">
            <a:avLst/>
          </a:prstGeom>
        </p:spPr>
      </p:pic>
    </p:spTree>
  </p:cSld>
  <p:clrMapOvr>
    <a:masterClrMapping/>
  </p:clrMapOvr>
  <p:transition spd="med">
    <p:wedge/>
  </p:transition>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p:cTn id="7" fill="hold" display="0">
                  <p:stCondLst>
                    <p:cond delay="indefinite"/>
                  </p:stCondLst>
                  <p:endCondLst>
                    <p:cond evt="onNext" delay="0">
                      <p:tgtEl>
                        <p:sldTgt/>
                      </p:tgtEl>
                    </p:cond>
                    <p:cond evt="onPrev" delay="0">
                      <p:tgtEl>
                        <p:sldTgt/>
                      </p:tgtEl>
                    </p:cond>
                  </p:endCondLst>
                </p:cTn>
                <p:tgtEl>
                  <p:spTgt spid="3"/>
                </p:tgtEl>
              </p:cMediaNode>
            </p:video>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321</TotalTime>
  <Words>788</Words>
  <Application>Microsoft Office PowerPoint</Application>
  <PresentationFormat>On-screen Show (4:3)</PresentationFormat>
  <Paragraphs>133</Paragraphs>
  <Slides>20</Slides>
  <Notes>0</Notes>
  <HiddenSlides>0</HiddenSlides>
  <MMClips>1</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Flow</vt:lpstr>
      <vt:lpstr>Psychology of Teaching and Learning</vt:lpstr>
      <vt:lpstr>Howard Gardner</vt:lpstr>
      <vt:lpstr>History </vt:lpstr>
      <vt:lpstr>Mentors</vt:lpstr>
      <vt:lpstr>Overview </vt:lpstr>
      <vt:lpstr>Overview</vt:lpstr>
      <vt:lpstr>Gardner’s Eight Multiple Intelligences</vt:lpstr>
      <vt:lpstr>Gardner’s Eight Multiple Intelligences</vt:lpstr>
      <vt:lpstr>“Big Thinkers” video  (double-click on screen)</vt:lpstr>
      <vt:lpstr>Multiple Intelligences Implications</vt:lpstr>
      <vt:lpstr>Multiple Intelligences Implications</vt:lpstr>
      <vt:lpstr>Multiple Intelligences Implications</vt:lpstr>
      <vt:lpstr>Multiple Intelligences Implications</vt:lpstr>
      <vt:lpstr>Multiple Intelligences Implications</vt:lpstr>
      <vt:lpstr>Multiple Intelligences Implications</vt:lpstr>
      <vt:lpstr>Multiple Intelligences Implications</vt:lpstr>
      <vt:lpstr>Multiple Intelligences Implications</vt:lpstr>
      <vt:lpstr>Awards</vt:lpstr>
      <vt:lpstr>Current Activities</vt:lpstr>
      <vt:lpstr>The End</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Psychology of Teaching and Learning</dc:title>
  <dc:creator>Scott 2</dc:creator>
  <cp:lastModifiedBy>Scott 2</cp:lastModifiedBy>
  <cp:revision>32</cp:revision>
  <dcterms:created xsi:type="dcterms:W3CDTF">2010-03-10T03:54:20Z</dcterms:created>
  <dcterms:modified xsi:type="dcterms:W3CDTF">2010-03-13T03:55:49Z</dcterms:modified>
</cp:coreProperties>
</file>